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0" r:id="rId2"/>
    <p:sldId id="323" r:id="rId3"/>
    <p:sldId id="321" r:id="rId4"/>
    <p:sldId id="322" r:id="rId5"/>
    <p:sldId id="324" r:id="rId6"/>
    <p:sldId id="258" r:id="rId7"/>
    <p:sldId id="259" r:id="rId8"/>
    <p:sldId id="263" r:id="rId9"/>
    <p:sldId id="264" r:id="rId10"/>
    <p:sldId id="325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301" r:id="rId20"/>
    <p:sldId id="302" r:id="rId21"/>
    <p:sldId id="327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298" r:id="rId39"/>
    <p:sldId id="300" r:id="rId40"/>
    <p:sldId id="29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-jang" initials="s" lastIdx="0" clrIdx="0">
    <p:extLst>
      <p:ext uri="{19B8F6BF-5375-455C-9EA6-DF929625EA0E}">
        <p15:presenceInfo xmlns:p15="http://schemas.microsoft.com/office/powerpoint/2012/main" userId="d29e946454e368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4B2"/>
    <a:srgbClr val="3333FF"/>
    <a:srgbClr val="B5C7E7"/>
    <a:srgbClr val="FFE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6" autoAdjust="0"/>
    <p:restoredTop sz="87814" autoAdjust="0"/>
  </p:normalViewPr>
  <p:slideViewPr>
    <p:cSldViewPr snapToGrid="0">
      <p:cViewPr>
        <p:scale>
          <a:sx n="100" d="100"/>
          <a:sy n="100" d="100"/>
        </p:scale>
        <p:origin x="2552" y="1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E0184-4856-4FE8-AF95-DFE92A8076A2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B9498-90A0-4AD8-BB4F-D031B1348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25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(Modified National Institute of Standards and Technology database)</a:t>
            </a:r>
            <a:r>
              <a:rPr lang="ko-KR" altLang="en-US" dirty="0" smtClean="0"/>
              <a:t>는 손으로 쓴 숫자들로 이루어진 대형 데이터베이스이며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화상 처리 시스템을 트레이닝하기 위해 일반적으로 사용된다</a:t>
            </a:r>
            <a:r>
              <a:rPr lang="en-US" altLang="ko-KR" dirty="0" smtClean="0"/>
              <a:t>.[1][2] </a:t>
            </a:r>
            <a:r>
              <a:rPr lang="ko-KR" altLang="en-US" dirty="0" smtClean="0"/>
              <a:t>이 데이터베이스는 또한 기계 학습 분야의 트레이닝 및 테스트에 널리 사용된다</a:t>
            </a:r>
            <a:r>
              <a:rPr lang="en-US" altLang="ko-KR" dirty="0" smtClean="0"/>
              <a:t>.[3][4] NIST</a:t>
            </a:r>
            <a:r>
              <a:rPr lang="ko-KR" altLang="en-US" dirty="0" smtClean="0"/>
              <a:t>의 오리지널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샘플을 </a:t>
            </a:r>
            <a:r>
              <a:rPr lang="ko-KR" altLang="en-US" dirty="0" err="1" smtClean="0"/>
              <a:t>재혼합하여</a:t>
            </a:r>
            <a:r>
              <a:rPr lang="ko-KR" altLang="en-US" dirty="0" smtClean="0"/>
              <a:t> 만들어졌다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개발자들은 </a:t>
            </a:r>
            <a:r>
              <a:rPr lang="en-US" altLang="ko-KR" dirty="0" smtClean="0"/>
              <a:t>NIST</a:t>
            </a:r>
            <a:r>
              <a:rPr lang="ko-KR" altLang="en-US" dirty="0" smtClean="0"/>
              <a:t>의 트레이닝 </a:t>
            </a:r>
            <a:r>
              <a:rPr lang="ko-KR" altLang="en-US" dirty="0" err="1" smtClean="0"/>
              <a:t>데이터셋이</a:t>
            </a:r>
            <a:r>
              <a:rPr lang="ko-KR" altLang="en-US" dirty="0" smtClean="0"/>
              <a:t> 미국의 </a:t>
            </a:r>
            <a:r>
              <a:rPr lang="ko-KR" altLang="en-US" dirty="0" err="1" smtClean="0"/>
              <a:t>인구조사국</a:t>
            </a:r>
            <a:r>
              <a:rPr lang="ko-KR" altLang="en-US" dirty="0" smtClean="0"/>
              <a:t> 직원들로부터 취합한 이후로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데이터셋이</a:t>
            </a:r>
            <a:r>
              <a:rPr lang="ko-KR" altLang="en-US" dirty="0" smtClean="0"/>
              <a:t> 미국의 중등학교 학생들로부터 취합되는 중에 기계 학습 실험에 딱 적합하지는 않은 것을 느꼈다</a:t>
            </a:r>
            <a:r>
              <a:rPr lang="en-US" altLang="ko-KR" dirty="0" smtClean="0"/>
              <a:t>.[5] </a:t>
            </a:r>
            <a:r>
              <a:rPr lang="ko-KR" altLang="en-US" dirty="0" smtClean="0"/>
              <a:t>게다가 </a:t>
            </a:r>
            <a:r>
              <a:rPr lang="en-US" altLang="ko-KR" dirty="0" smtClean="0"/>
              <a:t>NIST</a:t>
            </a:r>
            <a:r>
              <a:rPr lang="ko-KR" altLang="en-US" dirty="0" smtClean="0"/>
              <a:t>의 흑백 그림들은 </a:t>
            </a:r>
            <a:r>
              <a:rPr lang="en-US" altLang="ko-KR" dirty="0" smtClean="0"/>
              <a:t>28x28 </a:t>
            </a:r>
            <a:r>
              <a:rPr lang="ko-KR" altLang="en-US" dirty="0" smtClean="0"/>
              <a:t>픽셀의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박스와 </a:t>
            </a:r>
            <a:r>
              <a:rPr lang="ko-KR" altLang="en-US" dirty="0" err="1" smtClean="0"/>
              <a:t>앤티엘리어싱</a:t>
            </a:r>
            <a:r>
              <a:rPr lang="ko-KR" altLang="en-US" dirty="0" smtClean="0"/>
              <a:t> 처리되어 그레이스케일 레벨이 들어가 있도록 </a:t>
            </a:r>
            <a:r>
              <a:rPr lang="ko-KR" altLang="en-US" dirty="0" err="1" smtClean="0"/>
              <a:t>평준화되었다</a:t>
            </a:r>
            <a:r>
              <a:rPr lang="en-US" altLang="ko-KR" dirty="0" smtClean="0"/>
              <a:t>.[5]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B9498-90A0-4AD8-BB4F-D031B13487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1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(Modified National Institute of Standards and Technology database)</a:t>
            </a:r>
            <a:r>
              <a:rPr lang="ko-KR" altLang="en-US" dirty="0" smtClean="0"/>
              <a:t>는 손으로 쓴 숫자들로 이루어진 대형 데이터베이스이며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화상 처리 시스템을 트레이닝하기 위해 일반적으로 사용된다</a:t>
            </a:r>
            <a:r>
              <a:rPr lang="en-US" altLang="ko-KR" dirty="0" smtClean="0"/>
              <a:t>.[1][2] </a:t>
            </a:r>
            <a:r>
              <a:rPr lang="ko-KR" altLang="en-US" dirty="0" smtClean="0"/>
              <a:t>이 데이터베이스는 또한 기계 학습 분야의 트레이닝 및 테스트에 널리 사용된다</a:t>
            </a:r>
            <a:r>
              <a:rPr lang="en-US" altLang="ko-KR" dirty="0" smtClean="0"/>
              <a:t>.[3][4] NIST</a:t>
            </a:r>
            <a:r>
              <a:rPr lang="ko-KR" altLang="en-US" dirty="0" smtClean="0"/>
              <a:t>의 오리지널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샘플을 </a:t>
            </a:r>
            <a:r>
              <a:rPr lang="ko-KR" altLang="en-US" dirty="0" err="1" smtClean="0"/>
              <a:t>재혼합하여</a:t>
            </a:r>
            <a:r>
              <a:rPr lang="ko-KR" altLang="en-US" dirty="0" smtClean="0"/>
              <a:t> 만들어졌다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개발자들은 </a:t>
            </a:r>
            <a:r>
              <a:rPr lang="en-US" altLang="ko-KR" dirty="0" smtClean="0"/>
              <a:t>NIST</a:t>
            </a:r>
            <a:r>
              <a:rPr lang="ko-KR" altLang="en-US" dirty="0" smtClean="0"/>
              <a:t>의 트레이닝 </a:t>
            </a:r>
            <a:r>
              <a:rPr lang="ko-KR" altLang="en-US" dirty="0" err="1" smtClean="0"/>
              <a:t>데이터셋이</a:t>
            </a:r>
            <a:r>
              <a:rPr lang="ko-KR" altLang="en-US" dirty="0" smtClean="0"/>
              <a:t> 미국의 </a:t>
            </a:r>
            <a:r>
              <a:rPr lang="ko-KR" altLang="en-US" dirty="0" err="1" smtClean="0"/>
              <a:t>인구조사국</a:t>
            </a:r>
            <a:r>
              <a:rPr lang="ko-KR" altLang="en-US" dirty="0" smtClean="0"/>
              <a:t> 직원들로부터 취합한 이후로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데이터셋이</a:t>
            </a:r>
            <a:r>
              <a:rPr lang="ko-KR" altLang="en-US" dirty="0" smtClean="0"/>
              <a:t> 미국의 중등학교 학생들로부터 취합되는 중에 기계 학습 실험에 딱 적합하지는 않은 것을 느꼈다</a:t>
            </a:r>
            <a:r>
              <a:rPr lang="en-US" altLang="ko-KR" dirty="0" smtClean="0"/>
              <a:t>.[5] </a:t>
            </a:r>
            <a:r>
              <a:rPr lang="ko-KR" altLang="en-US" dirty="0" smtClean="0"/>
              <a:t>게다가 </a:t>
            </a:r>
            <a:r>
              <a:rPr lang="en-US" altLang="ko-KR" dirty="0" smtClean="0"/>
              <a:t>NIST</a:t>
            </a:r>
            <a:r>
              <a:rPr lang="ko-KR" altLang="en-US" dirty="0" smtClean="0"/>
              <a:t>의 흑백 그림들은 </a:t>
            </a:r>
            <a:r>
              <a:rPr lang="en-US" altLang="ko-KR" dirty="0" smtClean="0"/>
              <a:t>28x28 </a:t>
            </a:r>
            <a:r>
              <a:rPr lang="ko-KR" altLang="en-US" dirty="0" smtClean="0"/>
              <a:t>픽셀의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박스와 </a:t>
            </a:r>
            <a:r>
              <a:rPr lang="ko-KR" altLang="en-US" dirty="0" err="1" smtClean="0"/>
              <a:t>앤티엘리어싱</a:t>
            </a:r>
            <a:r>
              <a:rPr lang="ko-KR" altLang="en-US" dirty="0" smtClean="0"/>
              <a:t> 처리되어 그레이스케일 레벨이 들어가 있도록 </a:t>
            </a:r>
            <a:r>
              <a:rPr lang="ko-KR" altLang="en-US" dirty="0" err="1" smtClean="0"/>
              <a:t>평준화되었다</a:t>
            </a:r>
            <a:r>
              <a:rPr lang="en-US" altLang="ko-KR" dirty="0" smtClean="0"/>
              <a:t>.[5]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B9498-90A0-4AD8-BB4F-D031B13487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9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5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5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6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6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25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4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7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4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0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4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84B73-71A2-4F54-9460-DCB7DC20689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F1A3A-D9D6-4AAC-B202-2076EBAF5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6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an~~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59137" y="2053239"/>
            <a:ext cx="6273727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Chapter 3.</a:t>
            </a:r>
            <a:r>
              <a:rPr lang="en-US" altLang="ko-KR" sz="4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4400" b="1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</a:t>
            </a:r>
            <a:endParaRPr lang="en-US" altLang="ko-KR" sz="4400" b="1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base" latinLnBrk="0">
              <a:lnSpc>
                <a:spcPct val="160000"/>
              </a:lnSpc>
            </a:pPr>
            <a:endParaRPr lang="en-US" altLang="ko-KR" sz="3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sz="3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 승 훈</a:t>
            </a:r>
            <a:endParaRPr lang="en-US" altLang="ko-KR" sz="32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61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45310" y="2986507"/>
            <a:ext cx="2701381" cy="8849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3.3 </a:t>
            </a:r>
            <a:r>
              <a:rPr lang="ko-KR" altLang="en-US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성능측정</a:t>
            </a:r>
            <a:endParaRPr lang="en-US" altLang="ko-KR" sz="3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77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Confusion matrix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456698" y="1577264"/>
            <a:ext cx="7738841" cy="4127271"/>
            <a:chOff x="1456698" y="1577264"/>
            <a:chExt cx="7738841" cy="412727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609850" y="2165349"/>
              <a:ext cx="4190772" cy="20785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800622" y="4240628"/>
              <a:ext cx="2394917" cy="14639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6800622" y="2165349"/>
              <a:ext cx="2394917" cy="207527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609850" y="4240628"/>
              <a:ext cx="4190772" cy="14639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73350" y="2165349"/>
              <a:ext cx="175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B05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True Negative</a:t>
              </a:r>
              <a:endParaRPr lang="ko-KR" altLang="en-US" b="1" dirty="0">
                <a:solidFill>
                  <a:srgbClr val="00B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73089" y="5335203"/>
              <a:ext cx="175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00B05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True Positive</a:t>
              </a:r>
              <a:endParaRPr lang="ko-KR" altLang="en-US" b="1" dirty="0">
                <a:solidFill>
                  <a:srgbClr val="00B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73089" y="2165349"/>
              <a:ext cx="175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C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False Positive</a:t>
              </a:r>
              <a:endParaRPr lang="ko-KR" altLang="en-US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3350" y="5335203"/>
              <a:ext cx="175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C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False Negative</a:t>
              </a:r>
              <a:endParaRPr lang="ko-KR" altLang="en-US" b="1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13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17" t="80862" r="20006" b="10608"/>
            <a:stretch/>
          </p:blipFill>
          <p:spPr bwMode="auto">
            <a:xfrm>
              <a:off x="2994028" y="3356093"/>
              <a:ext cx="579793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7" t="30608" r="90000" b="59964"/>
            <a:stretch/>
          </p:blipFill>
          <p:spPr bwMode="auto">
            <a:xfrm>
              <a:off x="4215344" y="3368826"/>
              <a:ext cx="647997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9" t="90713" r="54811" b="688"/>
            <a:stretch/>
          </p:blipFill>
          <p:spPr bwMode="auto">
            <a:xfrm>
              <a:off x="5937718" y="3202988"/>
              <a:ext cx="642707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2" t="69782" r="60438" b="19219"/>
            <a:stretch/>
          </p:blipFill>
          <p:spPr bwMode="auto">
            <a:xfrm>
              <a:off x="3657655" y="2646049"/>
              <a:ext cx="502533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1" t="19659" r="59738" b="70015"/>
            <a:stretch/>
          </p:blipFill>
          <p:spPr bwMode="auto">
            <a:xfrm>
              <a:off x="4981452" y="2693269"/>
              <a:ext cx="563478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39" t="58979" r="35007" b="30695"/>
            <a:stretch/>
          </p:blipFill>
          <p:spPr bwMode="auto">
            <a:xfrm>
              <a:off x="7799218" y="2949398"/>
              <a:ext cx="52122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0" t="50617" r="10000" b="41303"/>
            <a:stretch/>
          </p:blipFill>
          <p:spPr bwMode="auto">
            <a:xfrm>
              <a:off x="3748297" y="4526971"/>
              <a:ext cx="684003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4" t="51385" r="65215" b="40310"/>
            <a:stretch/>
          </p:blipFill>
          <p:spPr bwMode="auto">
            <a:xfrm>
              <a:off x="4986837" y="4556349"/>
              <a:ext cx="577948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2" t="49347" r="50075" b="39879"/>
            <a:stretch/>
          </p:blipFill>
          <p:spPr bwMode="auto">
            <a:xfrm>
              <a:off x="7243456" y="4588750"/>
              <a:ext cx="1068694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NIST example digi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6" t="50434" r="44817" b="39879"/>
            <a:stretch/>
          </p:blipFill>
          <p:spPr bwMode="auto">
            <a:xfrm>
              <a:off x="8400171" y="4511257"/>
              <a:ext cx="576750" cy="58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349831" y="1577264"/>
              <a:ext cx="1023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예측</a:t>
              </a:r>
              <a:endPara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56698" y="3911411"/>
              <a:ext cx="1023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실제</a:t>
              </a:r>
              <a:endParaRPr lang="ko-KR" altLang="en-US" sz="28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8491" y="1805062"/>
              <a:ext cx="1023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음성</a:t>
              </a:r>
              <a:endPara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10787" y="1789441"/>
              <a:ext cx="1023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양</a:t>
              </a:r>
              <a:r>
                <a:rPr lang="ko-KR" altLang="en-US" sz="2000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성</a:t>
              </a:r>
              <a:endPara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49112" y="3022991"/>
              <a:ext cx="1023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음성</a:t>
              </a:r>
              <a:endPara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9112" y="4824138"/>
              <a:ext cx="1023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양</a:t>
              </a:r>
              <a:r>
                <a:rPr lang="ko-KR" altLang="en-US" sz="2000" dirty="0" smtClean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성</a:t>
              </a:r>
              <a:endPara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283924" y="6039549"/>
            <a:ext cx="581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smtClean="0"/>
              <a:t>&gt;&gt;&gt;from sklearn.metrics  </a:t>
            </a:r>
            <a:r>
              <a:rPr lang="fr-FR" altLang="ko-KR" dirty="0"/>
              <a:t>import </a:t>
            </a:r>
            <a:r>
              <a:rPr lang="fr-FR" altLang="ko-KR" b="1" dirty="0" smtClean="0"/>
              <a:t>confusion_matrix</a:t>
            </a:r>
            <a:endParaRPr lang="fr-FR" altLang="ko-KR" b="1" dirty="0"/>
          </a:p>
          <a:p>
            <a:r>
              <a:rPr lang="fr-FR" altLang="ko-KR" dirty="0" smtClean="0"/>
              <a:t>&gt;&gt;&gt;</a:t>
            </a:r>
            <a:r>
              <a:rPr lang="fr-FR" altLang="ko-KR" b="1" dirty="0" smtClean="0"/>
              <a:t>confusion_matrix</a:t>
            </a:r>
            <a:r>
              <a:rPr lang="fr-FR" altLang="ko-KR" dirty="0" smtClean="0"/>
              <a:t> (y_train_5</a:t>
            </a:r>
            <a:r>
              <a:rPr lang="fr-FR" altLang="ko-KR" dirty="0"/>
              <a:t>, y_train_pred)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6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정밀도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(precision)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2" y="2554621"/>
            <a:ext cx="5775935" cy="3176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9228" y="4068536"/>
            <a:ext cx="363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Precision =</a:t>
            </a:r>
            <a:endParaRPr lang="ko-KR" altLang="en-US" sz="20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084479" y="3831954"/>
            <a:ext cx="1718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True Positive</a:t>
            </a:r>
            <a:endParaRPr lang="ko-KR" altLang="en-US" sz="20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281964" y="4292359"/>
            <a:ext cx="3240000" cy="0"/>
          </a:xfrm>
          <a:prstGeom prst="line">
            <a:avLst/>
          </a:prstGeom>
          <a:ln w="190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144318" y="4352654"/>
            <a:ext cx="3599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True </a:t>
            </a:r>
            <a:r>
              <a:rPr lang="en-US" altLang="ko-KR" sz="20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Positive + False Positive</a:t>
            </a:r>
            <a:endParaRPr lang="ko-KR" altLang="en-US" sz="20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0480" y="2735596"/>
            <a:ext cx="1930400" cy="3054350"/>
          </a:xfrm>
          <a:prstGeom prst="round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9242998" y="4752764"/>
            <a:ext cx="636825" cy="798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03153" y="5605280"/>
            <a:ext cx="331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라고 예측된 총 개수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144000" y="2931886"/>
            <a:ext cx="577304" cy="9000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89371" y="2532407"/>
            <a:ext cx="373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라고 예측된 개수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6018602" y="3472354"/>
            <a:ext cx="0" cy="1814285"/>
          </a:xfrm>
          <a:prstGeom prst="straightConnector1">
            <a:avLst/>
          </a:prstGeom>
          <a:ln>
            <a:solidFill>
              <a:srgbClr val="3333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62648" y="4312499"/>
            <a:ext cx="63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3/4</a:t>
            </a:r>
            <a:endParaRPr lang="ko-KR" altLang="en-US" b="1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50583" y="6158638"/>
            <a:ext cx="697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&gt;&gt;&gt;</a:t>
            </a:r>
            <a:r>
              <a:rPr lang="ko-KR" altLang="en-US" dirty="0" err="1" smtClean="0"/>
              <a:t>from</a:t>
            </a:r>
            <a:r>
              <a:rPr lang="ko-KR" altLang="en-US" dirty="0" smtClean="0"/>
              <a:t> </a:t>
            </a:r>
            <a:r>
              <a:rPr lang="ko-KR" altLang="en-US" dirty="0" err="1"/>
              <a:t>sklearn.metrics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import</a:t>
            </a:r>
            <a:r>
              <a:rPr lang="ko-KR" altLang="en-US" dirty="0" smtClean="0"/>
              <a:t> </a:t>
            </a:r>
            <a:r>
              <a:rPr lang="ko-KR" altLang="en-US" b="1" dirty="0" err="1"/>
              <a:t>precision_score</a:t>
            </a:r>
            <a:r>
              <a:rPr lang="ko-KR" altLang="en-US" dirty="0"/>
              <a:t>, </a:t>
            </a:r>
            <a:r>
              <a:rPr lang="ko-KR" altLang="en-US" dirty="0" err="1" smtClean="0"/>
              <a:t>recall_score</a:t>
            </a:r>
            <a:endParaRPr lang="ko-KR" altLang="en-US" dirty="0"/>
          </a:p>
          <a:p>
            <a:r>
              <a:rPr lang="en-US" altLang="ko-KR" dirty="0" smtClean="0"/>
              <a:t>&gt;&gt;&gt;</a:t>
            </a:r>
            <a:r>
              <a:rPr lang="ko-KR" altLang="en-US" b="1" dirty="0" err="1" smtClean="0"/>
              <a:t>precision_score</a:t>
            </a:r>
            <a:r>
              <a:rPr lang="ko-KR" altLang="en-US" dirty="0" smtClean="0"/>
              <a:t> (</a:t>
            </a:r>
            <a:r>
              <a:rPr lang="ko-KR" altLang="en-US" dirty="0"/>
              <a:t>y_train_5, </a:t>
            </a:r>
            <a:r>
              <a:rPr lang="ko-KR" altLang="en-US" dirty="0" err="1"/>
              <a:t>y_train_pred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48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(recall)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7" y="2643770"/>
            <a:ext cx="5775935" cy="3176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2882" y="4068536"/>
            <a:ext cx="363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7030A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Recall  =</a:t>
            </a:r>
            <a:endParaRPr lang="ko-KR" altLang="en-US" sz="2000" dirty="0">
              <a:solidFill>
                <a:srgbClr val="7030A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084479" y="3831954"/>
            <a:ext cx="1718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True Positive</a:t>
            </a:r>
            <a:endParaRPr lang="ko-KR" altLang="en-US" sz="2000" dirty="0">
              <a:solidFill>
                <a:srgbClr val="7030A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361794" y="4292359"/>
            <a:ext cx="3240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144318" y="4352654"/>
            <a:ext cx="3736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7030A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False Negative + True Positive</a:t>
            </a:r>
            <a:endParaRPr lang="ko-KR" altLang="en-US" sz="2000" dirty="0">
              <a:solidFill>
                <a:srgbClr val="7030A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8200" y="4542971"/>
            <a:ext cx="5280478" cy="1188237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9243000" y="4842511"/>
            <a:ext cx="636825" cy="798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03154" y="5731208"/>
            <a:ext cx="331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예측에 사용된 총 개수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144000" y="2931886"/>
            <a:ext cx="577304" cy="9000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89371" y="2532407"/>
            <a:ext cx="373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‘5’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라고 예측된 개수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743200" y="5820357"/>
            <a:ext cx="2404545" cy="0"/>
          </a:xfrm>
          <a:prstGeom prst="straightConnector1">
            <a:avLst/>
          </a:prstGeom>
          <a:ln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20191" y="5820357"/>
            <a:ext cx="63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3/5</a:t>
            </a:r>
            <a:endParaRPr lang="ko-KR" altLang="en-US" b="1" dirty="0">
              <a:solidFill>
                <a:srgbClr val="7030A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779837"/>
            <a:ext cx="701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(recall)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or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민감도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(sensitivity)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or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진짜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양성 비율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(TPR)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50583" y="6158638"/>
            <a:ext cx="697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&gt;&gt;&gt;</a:t>
            </a:r>
            <a:r>
              <a:rPr lang="ko-KR" altLang="en-US" dirty="0" err="1" smtClean="0"/>
              <a:t>from</a:t>
            </a:r>
            <a:r>
              <a:rPr lang="ko-KR" altLang="en-US" dirty="0" smtClean="0"/>
              <a:t> </a:t>
            </a:r>
            <a:r>
              <a:rPr lang="ko-KR" altLang="en-US" dirty="0" err="1"/>
              <a:t>sklearn.metrics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import</a:t>
            </a:r>
            <a:r>
              <a:rPr lang="ko-KR" altLang="en-US" dirty="0" smtClean="0"/>
              <a:t> </a:t>
            </a:r>
            <a:r>
              <a:rPr lang="ko-KR" altLang="en-US" dirty="0" err="1"/>
              <a:t>precision_score</a:t>
            </a:r>
            <a:r>
              <a:rPr lang="ko-KR" altLang="en-US" dirty="0"/>
              <a:t>, </a:t>
            </a:r>
            <a:r>
              <a:rPr lang="ko-KR" altLang="en-US" b="1" dirty="0" err="1" smtClean="0"/>
              <a:t>recall_score</a:t>
            </a:r>
            <a:endParaRPr lang="ko-KR" altLang="en-US" b="1" dirty="0"/>
          </a:p>
          <a:p>
            <a:r>
              <a:rPr lang="en-US" altLang="ko-KR" dirty="0" smtClean="0"/>
              <a:t>&gt;&gt;&gt;</a:t>
            </a:r>
            <a:r>
              <a:rPr lang="en-US" altLang="ko-KR" b="1" dirty="0" smtClean="0"/>
              <a:t>recall</a:t>
            </a:r>
            <a:r>
              <a:rPr lang="ko-KR" altLang="en-US" b="1" dirty="0" smtClean="0"/>
              <a:t>_</a:t>
            </a:r>
            <a:r>
              <a:rPr lang="ko-KR" altLang="en-US" b="1" dirty="0" err="1" smtClean="0"/>
              <a:t>score</a:t>
            </a:r>
            <a:r>
              <a:rPr lang="ko-KR" altLang="en-US" dirty="0" smtClean="0"/>
              <a:t> (</a:t>
            </a:r>
            <a:r>
              <a:rPr lang="ko-KR" altLang="en-US" dirty="0"/>
              <a:t>y_train_5, </a:t>
            </a:r>
            <a:r>
              <a:rPr lang="ko-KR" altLang="en-US" dirty="0" err="1"/>
              <a:t>y_train_pred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9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F1 score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9771" y="1545771"/>
            <a:ext cx="51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8229" y="1730437"/>
            <a:ext cx="7293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정밀도와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재현율을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하나의 숫자로 표현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정밀도와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재현율의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조화평균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(harmonic mean)</a:t>
            </a:r>
            <a:endParaRPr lang="ko-KR" altLang="en-US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48858" y="3555274"/>
            <a:ext cx="220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F1 score    =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79595" y="3244126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852965" y="3755330"/>
            <a:ext cx="3240000" cy="0"/>
          </a:xfrm>
          <a:prstGeom prst="line">
            <a:avLst/>
          </a:prstGeom>
          <a:ln w="190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277064" y="3988529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+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0792" y="3764706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727665" y="4225111"/>
            <a:ext cx="1440000" cy="0"/>
          </a:xfrm>
          <a:prstGeom prst="line">
            <a:avLst/>
          </a:prstGeom>
          <a:ln w="190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823937" y="4285406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Precision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73335" y="3764706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6720208" y="4225111"/>
            <a:ext cx="1440000" cy="0"/>
          </a:xfrm>
          <a:prstGeom prst="line">
            <a:avLst/>
          </a:prstGeom>
          <a:ln w="190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816480" y="4285406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Precision</a:t>
            </a:r>
            <a:endParaRPr lang="ko-KR" altLang="en-US" sz="2400" dirty="0">
              <a:solidFill>
                <a:srgbClr val="3333FF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24965" y="5927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&gt;&gt;&gt;</a:t>
            </a:r>
            <a:r>
              <a:rPr lang="ko-KR" altLang="en-US" dirty="0" err="1" smtClean="0"/>
              <a:t>from</a:t>
            </a:r>
            <a:r>
              <a:rPr lang="ko-KR" altLang="en-US" dirty="0" smtClean="0"/>
              <a:t> </a:t>
            </a:r>
            <a:r>
              <a:rPr lang="ko-KR" altLang="en-US" dirty="0" err="1"/>
              <a:t>sklearn.metrics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import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f1_score</a:t>
            </a:r>
            <a:endParaRPr lang="ko-KR" altLang="en-US" dirty="0"/>
          </a:p>
          <a:p>
            <a:r>
              <a:rPr lang="en-US" altLang="ko-KR" dirty="0" smtClean="0"/>
              <a:t>&gt;&gt;&gt;</a:t>
            </a:r>
            <a:r>
              <a:rPr lang="ko-KR" altLang="en-US" b="1" dirty="0" smtClean="0"/>
              <a:t>f1_score</a:t>
            </a:r>
            <a:r>
              <a:rPr lang="ko-KR" altLang="en-US" dirty="0" smtClean="0"/>
              <a:t> (</a:t>
            </a:r>
            <a:r>
              <a:rPr lang="ko-KR" altLang="en-US" dirty="0"/>
              <a:t>y_train_5, </a:t>
            </a:r>
            <a:r>
              <a:rPr lang="ko-KR" altLang="en-US" dirty="0" err="1"/>
              <a:t>y_train_pred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30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Precision/Recall tradeoff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3539995"/>
            <a:ext cx="8191500" cy="2387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5978" y="1590737"/>
            <a:ext cx="105945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정밀도를</a:t>
            </a:r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올리면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재현율이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줄어들고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반대로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재현율을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올리면 정밀도가 줄어듦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예시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SGD Classifier</a:t>
            </a:r>
          </a:p>
          <a:p>
            <a:pPr lvl="2"/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decision function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통해 샘플의 점수를 계산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pPr lvl="2"/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점수가 </a:t>
            </a:r>
            <a:r>
              <a:rPr lang="en-US" altLang="ko-KR" b="1" dirty="0" smtClean="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threshold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보다 크면 양성클래스에 할당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그렇지 않으면 음성 클래스로 할당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505700" y="4032250"/>
            <a:ext cx="0" cy="1008000"/>
          </a:xfrm>
          <a:prstGeom prst="straightConnector1">
            <a:avLst/>
          </a:prstGeom>
          <a:ln w="28575">
            <a:solidFill>
              <a:srgbClr val="3333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6127750" y="4032250"/>
            <a:ext cx="0" cy="10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406900" y="4032250"/>
            <a:ext cx="0" cy="100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85000" y="3606800"/>
            <a:ext cx="1200150" cy="425450"/>
          </a:xfrm>
          <a:prstGeom prst="rect">
            <a:avLst/>
          </a:prstGeom>
          <a:noFill/>
          <a:ln w="158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97525" y="3606800"/>
            <a:ext cx="1200150" cy="425450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6525" y="3598798"/>
            <a:ext cx="1200150" cy="4254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59375" y="5650713"/>
            <a:ext cx="1901825" cy="316369"/>
          </a:xfrm>
          <a:prstGeom prst="round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9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Precision/Recall tradeoff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97314" y="5904710"/>
            <a:ext cx="84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정밀도를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올리면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재현율이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줄어들고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반대로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재현율을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올리면 정밀도가 줄어듦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422465"/>
            <a:ext cx="5284336" cy="2594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99" y="2308527"/>
            <a:ext cx="3908425" cy="28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ROC (</a:t>
            </a:r>
            <a:r>
              <a:rPr lang="en-US" altLang="ko-KR" dirty="0"/>
              <a:t>R</a:t>
            </a:r>
            <a:r>
              <a:rPr lang="en-US" altLang="ko-KR" dirty="0" smtClean="0"/>
              <a:t>eceiver </a:t>
            </a:r>
            <a:r>
              <a:rPr lang="en-US" altLang="ko-KR" dirty="0"/>
              <a:t>O</a:t>
            </a:r>
            <a:r>
              <a:rPr lang="en-US" altLang="ko-KR" dirty="0" smtClean="0"/>
              <a:t>perating Characteristic)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578" y="1787587"/>
            <a:ext cx="10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이진분류에서 널리 사용하는 도구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거짓 양성 비율</a:t>
            </a:r>
            <a:r>
              <a:rPr lang="en-US" altLang="ko-KR" sz="2000" dirty="0" smtClean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(FPR)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대한 </a:t>
            </a:r>
            <a:r>
              <a:rPr lang="ko-KR" altLang="en-US" sz="20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진짜 양성 비율</a:t>
            </a:r>
            <a:r>
              <a:rPr lang="en-US" altLang="ko-KR" sz="2000" dirty="0" smtClean="0">
                <a:solidFill>
                  <a:srgbClr val="3333F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(TPR, Recall)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곡선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TPR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높을수록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FPR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늘어남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6220"/>
            <a:ext cx="4674113" cy="257061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397000" y="4807028"/>
            <a:ext cx="4044950" cy="924179"/>
          </a:xfrm>
          <a:prstGeom prst="roundRect">
            <a:avLst/>
          </a:prstGeom>
          <a:solidFill>
            <a:srgbClr val="333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19550" y="4842660"/>
            <a:ext cx="1327150" cy="782987"/>
          </a:xfrm>
          <a:prstGeom prst="roundRect">
            <a:avLst/>
          </a:prstGeom>
          <a:solidFill>
            <a:srgbClr val="333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97000" y="3603739"/>
            <a:ext cx="4044950" cy="120328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550" y="3603738"/>
            <a:ext cx="1327150" cy="11676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3" y="3196220"/>
            <a:ext cx="4294920" cy="2922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55431" y="5087238"/>
            <a:ext cx="186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완전한 랜덤 분류기</a:t>
            </a:r>
            <a:endParaRPr lang="en-US" altLang="ko-KR" sz="16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8587471" y="4755409"/>
            <a:ext cx="598439" cy="369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43357" y="3807625"/>
            <a:ext cx="119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좋은 분류기</a:t>
            </a:r>
            <a:endParaRPr lang="en-US" altLang="ko-KR" sz="1600" dirty="0" smtClean="0"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7082521" y="3475249"/>
            <a:ext cx="598439" cy="3690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ROC AUC(Area Under the Curve) score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578" y="1787587"/>
            <a:ext cx="1059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ROC 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곡선 아래 면적</a:t>
            </a:r>
            <a:endParaRPr lang="en-US" altLang="ko-KR" sz="20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완벽한 분류기의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ROC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AUC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이며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완전한 랜덤 </a:t>
            </a: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분류기는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0.5.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23" y="2671178"/>
            <a:ext cx="4294920" cy="29225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23451" y="4562196"/>
            <a:ext cx="186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AUC : 0.5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5655491" y="4230367"/>
            <a:ext cx="598439" cy="369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6828" y="3259723"/>
            <a:ext cx="119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AUC : 1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111850" y="2836709"/>
            <a:ext cx="637131" cy="4825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983107" y="57205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&gt;&gt;&gt;</a:t>
            </a:r>
            <a:r>
              <a:rPr lang="ko-KR" altLang="en-US" dirty="0" err="1" smtClean="0"/>
              <a:t>from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sklearn.metrics</a:t>
            </a:r>
            <a:r>
              <a:rPr lang="ko-KR" altLang="en-US" dirty="0" smtClean="0"/>
              <a:t> 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b="1" dirty="0" err="1" smtClean="0"/>
              <a:t>roc_auc_score</a:t>
            </a:r>
            <a:endParaRPr lang="ko-KR" altLang="en-US" b="1" dirty="0"/>
          </a:p>
          <a:p>
            <a:r>
              <a:rPr lang="en-US" altLang="ko-KR" dirty="0" smtClean="0"/>
              <a:t>&gt;&gt;&gt;</a:t>
            </a:r>
            <a:r>
              <a:rPr lang="ko-KR" altLang="en-US" b="1" dirty="0" err="1" smtClean="0"/>
              <a:t>roc_auc_score</a:t>
            </a:r>
            <a:r>
              <a:rPr lang="ko-KR" altLang="en-US" dirty="0" smtClean="0"/>
              <a:t> (</a:t>
            </a:r>
            <a:r>
              <a:rPr lang="ko-KR" altLang="en-US" dirty="0"/>
              <a:t>y_train_5, </a:t>
            </a:r>
            <a:r>
              <a:rPr lang="ko-KR" altLang="en-US" dirty="0" err="1">
                <a:solidFill>
                  <a:srgbClr val="FF0000"/>
                </a:solidFill>
              </a:rPr>
              <a:t>y_scores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29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Classification </a:t>
            </a:r>
            <a:r>
              <a:rPr lang="ko-KR" altLang="en-US" dirty="0" smtClean="0"/>
              <a:t>모델 성능 비교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839" y="1825625"/>
            <a:ext cx="5908322" cy="43513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89402" y="5333484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A74B2"/>
                </a:solidFill>
              </a:rPr>
              <a:t>0.998</a:t>
            </a:r>
            <a:endParaRPr lang="ko-KR" altLang="en-US" dirty="0">
              <a:solidFill>
                <a:srgbClr val="1A74B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89401" y="5081350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0.953</a:t>
            </a:r>
            <a:endParaRPr lang="ko-KR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7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9137" y="2986507"/>
            <a:ext cx="6273727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3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3.1 MNIST</a:t>
            </a:r>
          </a:p>
        </p:txBody>
      </p:sp>
    </p:spTree>
    <p:extLst>
      <p:ext uri="{BB962C8B-B14F-4D97-AF65-F5344CB8AC3E}">
        <p14:creationId xmlns:p14="http://schemas.microsoft.com/office/powerpoint/2010/main" val="413629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연구에 활용된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classification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밴드갭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데이터셋을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활용한 금속 비금속 분류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19200" y="2281252"/>
            <a:ext cx="4721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J. Phys. Chem. Lett. 2018, 9, 7, 1668–1673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59" y="2911046"/>
            <a:ext cx="3694037" cy="35533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52" y="2832180"/>
            <a:ext cx="2427751" cy="3711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69259" y="3480132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실험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9258" y="5535522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계산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9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45310" y="2939636"/>
            <a:ext cx="2024913" cy="9787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3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코드 실행</a:t>
            </a:r>
            <a:endParaRPr lang="en-US" altLang="ko-KR" sz="3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45" y="744857"/>
            <a:ext cx="9000000" cy="57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87" y="808920"/>
            <a:ext cx="9000000" cy="56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6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42" y="816428"/>
            <a:ext cx="7200000" cy="5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34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05" y="724769"/>
            <a:ext cx="7200000" cy="58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07" y="823797"/>
            <a:ext cx="8376068" cy="54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3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16" y="898481"/>
            <a:ext cx="7288555" cy="53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12" y="708848"/>
            <a:ext cx="7834421" cy="55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4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19" y="992188"/>
            <a:ext cx="8208155" cy="5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s://laboputer.github.io/assets/img/how-to/mnist/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20657" r="33169" b="8352"/>
          <a:stretch/>
        </p:blipFill>
        <p:spPr bwMode="auto">
          <a:xfrm>
            <a:off x="9557656" y="2380678"/>
            <a:ext cx="2503714" cy="257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</a:t>
            </a:r>
            <a:r>
              <a:rPr lang="en-US" altLang="ko-KR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Dataset</a:t>
            </a:r>
            <a:endParaRPr lang="ko-KR" altLang="en-US" sz="3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050" name="Picture 2" descr="MNIST 이미지 데이터셋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26" y="2153103"/>
            <a:ext cx="4799109" cy="29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02985" y="5274521"/>
            <a:ext cx="5302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그림과 같이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9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까지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가지로 분류될 수 있는 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손글씨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숫자 이미지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70,000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개로 구성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57735" y="5274520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이미지는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28×28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픽셀로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구성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픽셀은 위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같이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0~255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사이의 숫자 행렬로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표현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77620" y="2380678"/>
            <a:ext cx="38823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3  18  18  18 126 136 175  26 166 255 247 127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30  36  94 154 170 253 253 253 253 253 225 172 253 242 195  64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49 238 253 253 253 253 253 253 253 253 251  93  82  82  56  39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18 219 253 253 253 253 253 198 182 247 241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80 156 107 253 253 205  11   0  43 154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14   1 154 253  90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0 139 253 190   2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11 190 253  70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35 241 225 160 108   1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81 240 253 253 119  25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45 186 253 253 150  27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16  93 252 253 187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0 249 253 249  64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46 130 183 253 253 207   2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39 148 229 253 253 253 250 182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24 114 221 253 253 253 253 201  78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23  66 213 253 253 253 253 198  81   2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18 171 219 253 253 253 253 195  80   9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55 172 226 253 253 253 253 244 133  11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0 136 253 253 253 212 135 132  16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</a:t>
            </a:r>
          </a:p>
          <a:p>
            <a:r>
              <a:rPr lang="ko-KR" altLang="en-US" sz="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 0   0   0   0   0   0   0   0   0   0   0   0   0   0   0   0   0   0   0   0   0   0   0   0   0   0   0   0]]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3599" y="3592285"/>
            <a:ext cx="4741636" cy="21045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3762" y="1608416"/>
            <a:ext cx="7195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미국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고등학생들과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인구조사국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직원들이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손으로 쓴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작은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숫자 이미지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806924"/>
            <a:ext cx="8531052" cy="52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9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53" y="790560"/>
            <a:ext cx="7320280" cy="58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53" y="742147"/>
            <a:ext cx="7472680" cy="58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84" y="860592"/>
            <a:ext cx="8270916" cy="49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64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89" y="708848"/>
            <a:ext cx="7865444" cy="57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3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72" y="830719"/>
            <a:ext cx="8291295" cy="48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5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모델</a:t>
            </a:r>
            <a:r>
              <a:rPr lang="en-US" altLang="ko-KR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with </a:t>
            </a: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Random </a:t>
            </a:r>
            <a:r>
              <a:rPr lang="en-US" altLang="ko-KR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Forest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4" y="774700"/>
            <a:ext cx="7395633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5757" y="0"/>
            <a:ext cx="101588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 Dataset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활용한 분류 </a:t>
            </a:r>
            <a:r>
              <a:rPr lang="ko-KR" altLang="en-US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</a:t>
            </a:r>
            <a:endParaRPr lang="en-US" altLang="ko-KR" sz="28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33" y="1041755"/>
            <a:ext cx="8956087" cy="19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9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겹 교차 검증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074" name="Picture 2" descr="https://media.vlpt.us/images/recoder/post/9a142700-c8c9-4623-8cb5-737acdaa36d4/im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144" y="1859492"/>
            <a:ext cx="62821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62973" y="6225745"/>
            <a:ext cx="4958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출처 </a:t>
            </a:r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https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://velog.io/@recoder/Cross-Validation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77300" y="4387851"/>
            <a:ext cx="952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</a:t>
            </a:r>
            <a:endParaRPr lang="ko-KR" altLang="en-US" sz="12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38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겹 교차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검증의 문제점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098" name="Picture 2" descr="https://blog.kakaocdn.net/dn/ccXfS2/btqF149CTPE/m94RuE2kgk3ZLs7CCyjsd0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43" y="1914525"/>
            <a:ext cx="86665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753178" y="6265863"/>
            <a:ext cx="3767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출처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https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://huidea.tistory.com/30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66744" y="5067300"/>
            <a:ext cx="944756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89194" y="5067300"/>
            <a:ext cx="944756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23622" y="5067300"/>
            <a:ext cx="944756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14322" y="5067300"/>
            <a:ext cx="944756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301874" y="5441950"/>
            <a:ext cx="216000" cy="406400"/>
          </a:xfrm>
          <a:prstGeom prst="roundRect">
            <a:avLst/>
          </a:prstGeom>
          <a:solidFill>
            <a:srgbClr val="FFE7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21762" y="5143500"/>
            <a:ext cx="216000" cy="704850"/>
          </a:xfrm>
          <a:prstGeom prst="roundRect">
            <a:avLst/>
          </a:prstGeom>
          <a:solidFill>
            <a:srgbClr val="B5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38714" y="5327650"/>
            <a:ext cx="216000" cy="520700"/>
          </a:xfrm>
          <a:prstGeom prst="roundRect">
            <a:avLst/>
          </a:prstGeom>
          <a:solidFill>
            <a:srgbClr val="FFE7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58602" y="5327650"/>
            <a:ext cx="216000" cy="520700"/>
          </a:xfrm>
          <a:prstGeom prst="roundRect">
            <a:avLst/>
          </a:prstGeom>
          <a:solidFill>
            <a:srgbClr val="B5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76233" y="5441950"/>
            <a:ext cx="216000" cy="406400"/>
          </a:xfrm>
          <a:prstGeom prst="roundRect">
            <a:avLst/>
          </a:prstGeom>
          <a:solidFill>
            <a:srgbClr val="FFE7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296121" y="5143500"/>
            <a:ext cx="216000" cy="704850"/>
          </a:xfrm>
          <a:prstGeom prst="roundRect">
            <a:avLst/>
          </a:prstGeom>
          <a:solidFill>
            <a:srgbClr val="B5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09008" y="5143500"/>
            <a:ext cx="216000" cy="704850"/>
          </a:xfrm>
          <a:prstGeom prst="roundRect">
            <a:avLst/>
          </a:prstGeom>
          <a:solidFill>
            <a:srgbClr val="FFE7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28896" y="5441950"/>
            <a:ext cx="216000" cy="406400"/>
          </a:xfrm>
          <a:prstGeom prst="roundRect">
            <a:avLst/>
          </a:prstGeom>
          <a:solidFill>
            <a:srgbClr val="B5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05022" y="5073650"/>
            <a:ext cx="944756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99707" y="5327650"/>
            <a:ext cx="240409" cy="527050"/>
          </a:xfrm>
          <a:prstGeom prst="roundRect">
            <a:avLst/>
          </a:prstGeom>
          <a:solidFill>
            <a:srgbClr val="FFE7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819596" y="5327650"/>
            <a:ext cx="251504" cy="527050"/>
          </a:xfrm>
          <a:prstGeom prst="roundRect">
            <a:avLst/>
          </a:prstGeom>
          <a:solidFill>
            <a:srgbClr val="B5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0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3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MNIST</a:t>
            </a:r>
            <a:r>
              <a:rPr lang="en-US" altLang="ko-KR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36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Dataset</a:t>
            </a:r>
            <a:endParaRPr lang="ko-KR" altLang="en-US" sz="3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13080" y="19780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{'data': array([[0., 0., 0., ..., 0., 0., 0.],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[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0., 0., 0., ..., 0., 0., 0.],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[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0., 0., 0., ..., 0., 0., 0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...,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[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0., 0., 0., ..., 0., 0., 0.],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[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0., 0., 0., ..., 0., 0., 0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   [0., 0., 0., ..., 0., 0., 0.]]),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'target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array(['5', '0', '4', ..., '4', '5', '6'],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dtype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=object),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'frame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None,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'categories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{},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</a:t>
            </a:r>
            <a:r>
              <a:rPr lang="en-US" altLang="ko-KR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feature_names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['pixel1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 'pixel2', 'pixel3',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'pixel4',,,, 'pixel784'],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</a:t>
            </a:r>
            <a:r>
              <a:rPr lang="en-US" altLang="ko-KR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target_names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['class'],</a:t>
            </a:r>
          </a:p>
          <a:p>
            <a:pPr marL="0" indent="0">
              <a:buNone/>
            </a:pP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'DESCR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"**Author**: Yann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LeCun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,,,, </a:t>
            </a:r>
            <a:r>
              <a:rPr lang="fr-FR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**Source**: [MNIST Website](</a:t>
            </a:r>
            <a:r>
              <a:rPr lang="fr-FR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hlinkClick r:id="rId3"/>
              </a:rPr>
              <a:t>http://</a:t>
            </a:r>
            <a:r>
              <a:rPr lang="fr-FR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  <a:hlinkClick r:id="rId3"/>
              </a:rPr>
              <a:t>yan~~</a:t>
            </a:r>
            <a:endParaRPr lang="fr-FR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'details': {'id': '554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 'name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'mnist_784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'version': '1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',,,,}</a:t>
            </a:r>
          </a:p>
          <a:p>
            <a:pPr marL="0" indent="0">
              <a:buNone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': 'https://www.openml.org/d/554'}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2120" y="1321356"/>
            <a:ext cx="1147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dict_keys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(['data', 'target', 'frame', 'categories', '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feature_names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 '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target_names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', 'DESCR', 'details', '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'])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211" y="4356101"/>
            <a:ext cx="1953876" cy="19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계층별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겹 교차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검증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098" name="Picture 2" descr="https://blog.kakaocdn.net/dn/ccXfS2/btqF149CTPE/m94RuE2kgk3ZLs7CCyjsd0/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43" y="1914525"/>
            <a:ext cx="86665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753178" y="6265863"/>
            <a:ext cx="3767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출처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ko-KR" altLang="en-US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https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://huidea.tistory.com/30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29910" y="1545193"/>
            <a:ext cx="3661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Stratified k-fold cross validation</a:t>
            </a:r>
            <a:endParaRPr lang="en-US" altLang="ko-KR" b="0" i="0" dirty="0">
              <a:solidFill>
                <a:srgbClr val="5C5C5C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4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39989" y="2986507"/>
            <a:ext cx="4112023" cy="884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en-US" altLang="ko-KR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3.2 </a:t>
            </a:r>
            <a:r>
              <a:rPr lang="ko-KR" altLang="en-US" sz="36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이진분류기</a:t>
            </a:r>
            <a:r>
              <a:rPr lang="ko-KR" altLang="en-US" sz="3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훈련</a:t>
            </a:r>
            <a:endParaRPr lang="en-US" altLang="ko-KR" sz="3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32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27978" y="3115268"/>
            <a:ext cx="2545882" cy="24448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지도학습</a:t>
            </a:r>
            <a:endParaRPr lang="en-US" altLang="ko-KR" sz="2400" dirty="0" smtClean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</a:t>
            </a:r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회귀</a:t>
            </a:r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인공신경망</a:t>
            </a:r>
            <a:endParaRPr lang="ko-KR" altLang="en-US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머신러닝</a:t>
            </a:r>
            <a:r>
              <a:rPr lang="ko-KR" altLang="en-US" sz="4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분류</a:t>
            </a:r>
            <a:endParaRPr lang="ko-KR" altLang="en-US" sz="4000" dirty="0">
              <a:solidFill>
                <a:srgbClr val="FF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2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머신러닝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시스템을 </a:t>
            </a:r>
            <a:endParaRPr lang="en-US" altLang="ko-KR" sz="20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학습하는 동안의 정보량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또는 감독의 유무</a:t>
            </a:r>
            <a:r>
              <a:rPr lang="en-US" altLang="ko-KR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)”</a:t>
            </a:r>
            <a:r>
              <a:rPr lang="ko-KR" altLang="en-US" sz="20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따라 분류할 수 있음</a:t>
            </a:r>
            <a:endParaRPr lang="en-US" altLang="ko-KR" sz="2000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51927" y="3115268"/>
            <a:ext cx="2545882" cy="24448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0070C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비지도학습</a:t>
            </a:r>
            <a:endParaRPr lang="en-US" altLang="ko-KR" sz="2400" dirty="0" smtClean="0">
              <a:solidFill>
                <a:srgbClr val="0070C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군집</a:t>
            </a:r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시각화</a:t>
            </a:r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차원축소</a:t>
            </a:r>
            <a:endParaRPr lang="ko-KR" altLang="en-US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75876" y="3115268"/>
            <a:ext cx="2545882" cy="24448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00B05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준지도학습</a:t>
            </a:r>
            <a:endParaRPr lang="en-US" altLang="ko-KR" sz="2400" dirty="0" smtClean="0">
              <a:solidFill>
                <a:srgbClr val="00B05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DBN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RBM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899825" y="3115268"/>
            <a:ext cx="2545882" cy="24448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rgbClr val="7030A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강화학습</a:t>
            </a:r>
            <a:endParaRPr lang="en-US" altLang="ko-KR" sz="2400" dirty="0" smtClean="0">
              <a:solidFill>
                <a:srgbClr val="7030A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0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대표적 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Classification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26" name="Picture 2" descr="스크린샷 2018-05-23 오후 11.57.2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7" y="2167731"/>
            <a:ext cx="8263906" cy="31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4521200" y="3213100"/>
            <a:ext cx="609600" cy="387350"/>
          </a:xfrm>
          <a:prstGeom prst="ellipse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4203" y="5359400"/>
            <a:ext cx="59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* Hands-On Machine Learning with </a:t>
            </a:r>
            <a:r>
              <a:rPr lang="en-US" altLang="ko-KR" sz="14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Scikit</a:t>
            </a:r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-Learn, </a:t>
            </a:r>
            <a:r>
              <a:rPr lang="en-US" altLang="ko-KR" sz="14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Keras</a:t>
            </a:r>
            <a:r>
              <a:rPr lang="en-US" altLang="ko-KR" sz="14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&amp; </a:t>
            </a:r>
            <a:r>
              <a:rPr lang="en-US" altLang="ko-KR" sz="1400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TensorFlow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4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Binary Classification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금속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비금속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5/5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아님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정상메일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스팸메일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코로나양성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음성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32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Binary Classification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금속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비금속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5/5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아님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정상메일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스팸메일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err="1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코로나양성</a:t>
            </a:r>
            <a:r>
              <a:rPr lang="en-US" altLang="ko-KR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음성</a:t>
            </a:r>
            <a:endParaRPr lang="en-US" altLang="ko-KR" dirty="0" smtClean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4856" y="3235343"/>
            <a:ext cx="409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Confusion matrix</a:t>
            </a:r>
            <a:endParaRPr lang="ko-KR" altLang="en-US" sz="28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204856" y="3826031"/>
            <a:ext cx="2677887" cy="11745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53057</a:t>
            </a:r>
            <a:endParaRPr lang="ko-KR" altLang="en-US" sz="28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911771" y="5029583"/>
            <a:ext cx="1451429" cy="7688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4096</a:t>
            </a:r>
            <a:endParaRPr lang="ko-KR" altLang="en-US" sz="28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11771" y="3827889"/>
            <a:ext cx="1451429" cy="11726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1522</a:t>
            </a:r>
            <a:endParaRPr lang="ko-KR" altLang="en-US" sz="28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204856" y="5029583"/>
            <a:ext cx="2677887" cy="7688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1325</a:t>
            </a:r>
            <a:endParaRPr lang="ko-KR" altLang="en-US" sz="2800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448629" y="2856837"/>
            <a:ext cx="1647371" cy="7248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404180">
            <a:off x="4767646" y="2894916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성능평가</a:t>
            </a:r>
            <a:endParaRPr lang="ko-KR" altLang="en-US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4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1876</Words>
  <Application>Microsoft Office PowerPoint</Application>
  <PresentationFormat>와이드스크린</PresentationFormat>
  <Paragraphs>197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한컴산뜻돋움</vt:lpstr>
      <vt:lpstr>Arial</vt:lpstr>
      <vt:lpstr>Office 테마</vt:lpstr>
      <vt:lpstr>PowerPoint 프레젠테이션</vt:lpstr>
      <vt:lpstr>PowerPoint 프레젠테이션</vt:lpstr>
      <vt:lpstr>MNIST Dataset</vt:lpstr>
      <vt:lpstr>MNIST Dataset</vt:lpstr>
      <vt:lpstr>PowerPoint 프레젠테이션</vt:lpstr>
      <vt:lpstr>머신러닝 분류</vt:lpstr>
      <vt:lpstr>대표적 Classification</vt:lpstr>
      <vt:lpstr>Binary Classification</vt:lpstr>
      <vt:lpstr>Binary Classification</vt:lpstr>
      <vt:lpstr>PowerPoint 프레젠테이션</vt:lpstr>
      <vt:lpstr>Confusion matrix</vt:lpstr>
      <vt:lpstr>정밀도(precision)</vt:lpstr>
      <vt:lpstr>재현율(recall)</vt:lpstr>
      <vt:lpstr>F1 score</vt:lpstr>
      <vt:lpstr>Precision/Recall tradeoff</vt:lpstr>
      <vt:lpstr>Precision/Recall tradeoff</vt:lpstr>
      <vt:lpstr>ROC (Receiver Operating Characteristic)</vt:lpstr>
      <vt:lpstr>ROC AUC(Area Under the Curve) score</vt:lpstr>
      <vt:lpstr>Classification 모델 성능 비교.</vt:lpstr>
      <vt:lpstr>연구에 활용된 classification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K겹 교차 검증</vt:lpstr>
      <vt:lpstr>K겹 교차 검증의 문제점</vt:lpstr>
      <vt:lpstr>계층별 K겹 교차 검증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sh-jang</dc:creator>
  <cp:lastModifiedBy>SH-Jang</cp:lastModifiedBy>
  <cp:revision>87</cp:revision>
  <dcterms:created xsi:type="dcterms:W3CDTF">2022-02-08T14:46:45Z</dcterms:created>
  <dcterms:modified xsi:type="dcterms:W3CDTF">2022-04-27T02:48:58Z</dcterms:modified>
</cp:coreProperties>
</file>